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5" r:id="rId5"/>
  </p:sldMasterIdLst>
  <p:notesMasterIdLst>
    <p:notesMasterId r:id="rId27"/>
  </p:notesMasterIdLst>
  <p:handoutMasterIdLst>
    <p:handoutMasterId r:id="rId28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76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7D868C"/>
    <a:srgbClr val="808000"/>
    <a:srgbClr val="408000"/>
    <a:srgbClr val="108001"/>
    <a:srgbClr val="CBCFD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91" autoAdjust="0"/>
    <p:restoredTop sz="92006" autoAdjust="0"/>
  </p:normalViewPr>
  <p:slideViewPr>
    <p:cSldViewPr snapToGrid="0">
      <p:cViewPr varScale="1">
        <p:scale>
          <a:sx n="71" d="100"/>
          <a:sy n="71" d="100"/>
        </p:scale>
        <p:origin x="-520" y="-112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39" d="100"/>
          <a:sy n="39" d="100"/>
        </p:scale>
        <p:origin x="157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interSettings" Target="printerSettings/printerSettings1.bin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12/23/15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12/23/15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section's goal is to have you bootstrap another node, this time a web server, and add it to the proxy members.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</a:t>
            </a:r>
            <a:r>
              <a:rPr lang="en-US" baseline="0" dirty="0" smtClean="0"/>
              <a:t> that you have the third node, it is time to add that node to the member's list for the load balancer.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Instructor</a:t>
            </a:r>
            <a:r>
              <a:rPr lang="en-US" baseline="0" dirty="0" smtClean="0"/>
              <a:t> Note: Allow 15 minutes to complete this exercise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084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If you use 'knife node show' to display the 'cloud' attribute for node3, you will see the local, private, and public connection information.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Capture and write down the public hostname and the public ipv4 address of node3. You will need this in the recipe you are going to write.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593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the second web server (node3) to the load balancer's (LB) members list. You may need to run 'knife node show node3 -a cloud' to get the hostname and ipaddress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959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Update the version number in </a:t>
            </a:r>
            <a:r>
              <a:rPr lang="en-US" dirty="0" err="1" smtClean="0"/>
              <a:t>myiis-lb</a:t>
            </a:r>
            <a:r>
              <a:rPr lang="en-US" baseline="0" dirty="0" smtClean="0"/>
              <a:t> cookbook's metadata.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635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Change</a:t>
            </a:r>
            <a:r>
              <a:rPr lang="en-US" baseline="0" dirty="0" smtClean="0"/>
              <a:t> into the '</a:t>
            </a:r>
            <a:r>
              <a:rPr lang="en-US" dirty="0" err="1" smtClean="0"/>
              <a:t>myiis-lb</a:t>
            </a:r>
            <a:r>
              <a:rPr lang="en-US" baseline="0" dirty="0" smtClean="0"/>
              <a:t>' cookbook directory </a:t>
            </a:r>
            <a:r>
              <a:rPr lang="en-US" dirty="0" smtClean="0"/>
              <a:t>and then run 'berks install' to install any</a:t>
            </a:r>
            <a:r>
              <a:rPr lang="en-US" baseline="0" dirty="0" smtClean="0"/>
              <a:t> dependencies for the '</a:t>
            </a:r>
            <a:r>
              <a:rPr lang="en-US" dirty="0" err="1" smtClean="0"/>
              <a:t>myiis-lb</a:t>
            </a:r>
            <a:r>
              <a:rPr lang="en-US" dirty="0" smtClean="0"/>
              <a:t>' cookbook.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Instructor Note: Any time you change the version number of a cookbook Berkshelf</a:t>
            </a:r>
            <a:r>
              <a:rPr lang="en-US" baseline="0" dirty="0" smtClean="0"/>
              <a:t> requires you re-evaluate the dependencies even if they dependencies have not changed.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9835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 'berks upload' to upload the </a:t>
            </a:r>
            <a:r>
              <a:rPr lang="en-US" dirty="0" err="1" smtClean="0"/>
              <a:t>myiis-lb</a:t>
            </a:r>
            <a:r>
              <a:rPr lang="en-US" dirty="0" smtClean="0"/>
              <a:t> cookbook to Chef Server.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870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Converge the cookbook by logging into that node and running 'chef-client' or remotely administer the node with the 'knife </a:t>
            </a:r>
            <a:r>
              <a:rPr lang="en-US" dirty="0" err="1" smtClean="0"/>
              <a:t>winrm</a:t>
            </a:r>
            <a:r>
              <a:rPr lang="en-US" dirty="0" smtClean="0"/>
              <a:t>' command</a:t>
            </a:r>
            <a:r>
              <a:rPr lang="en-US" baseline="0" dirty="0" smtClean="0"/>
              <a:t> as shown here.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Within the output you should see the </a:t>
            </a:r>
            <a:r>
              <a:rPr lang="en-US" baseline="0" dirty="0" err="1" smtClean="0"/>
              <a:t>iis-lb</a:t>
            </a:r>
            <a:r>
              <a:rPr lang="en-US" baseline="0" dirty="0" smtClean="0"/>
              <a:t> configuration file will update with a new entry that contains the information of the second member (node3).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5735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a web browser to the URL of your Proxy server and</a:t>
            </a:r>
            <a:r>
              <a:rPr lang="en-US" baseline="0" dirty="0" smtClean="0"/>
              <a:t> </a:t>
            </a:r>
            <a:r>
              <a:rPr lang="en-US" dirty="0" smtClean="0"/>
              <a:t>then click Refresh a few times. You should see each of your web server's HTML page</a:t>
            </a:r>
            <a:r>
              <a:rPr lang="en-US" baseline="0" dirty="0" smtClean="0"/>
              <a:t> as the Proxy server switches between each web server.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not a very scientific way of seeing that the proxy server is balancing requests between these two web nodes.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2290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619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r>
              <a:rPr lang="en-US" baseline="0" dirty="0" smtClean="0"/>
              <a:t> these questions. </a:t>
            </a:r>
          </a:p>
          <a:p>
            <a:endParaRPr lang="en-US" baseline="0" dirty="0" smtClean="0"/>
          </a:p>
          <a:p>
            <a:r>
              <a:rPr lang="en-US" dirty="0" smtClean="0"/>
              <a:t>With your answers, turn to another person and alternate asking each other asking these questions and sharing your answers.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134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 this module you will learn how to bootstrap, update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the run list, and run chef-client on a node. You will also learn how to update a default attribute within a recipe, version and upload a cookbook.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4875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1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completing this module, you will have configured three nodes:</a:t>
            </a:r>
          </a:p>
          <a:p>
            <a:endParaRPr lang="en-US" dirty="0" smtClean="0"/>
          </a:p>
          <a:p>
            <a:pPr marL="171450" marR="0" indent="-17145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Node 1:</a:t>
            </a:r>
            <a:r>
              <a:rPr lang="en-US" baseline="0" dirty="0" smtClean="0"/>
              <a:t> </a:t>
            </a:r>
            <a:r>
              <a:rPr lang="en-US" dirty="0" smtClean="0"/>
              <a:t>A</a:t>
            </a:r>
            <a:r>
              <a:rPr lang="en-US" baseline="0" dirty="0" smtClean="0"/>
              <a:t> web 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Node 2:</a:t>
            </a:r>
            <a:r>
              <a:rPr lang="en-US" baseline="0" dirty="0" smtClean="0"/>
              <a:t> </a:t>
            </a:r>
            <a:r>
              <a:rPr lang="en-US" dirty="0" smtClean="0"/>
              <a:t>The load balancer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Node 3: Another web server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860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Now its time to create a third node. The third node will be the second web server node.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will provide you with a new node for the following exercise.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Instructor</a:t>
            </a:r>
            <a:r>
              <a:rPr lang="en-US" baseline="0" dirty="0" smtClean="0"/>
              <a:t> Note: Allow 10 minutes to complete this exercise</a:t>
            </a: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170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Bootstrap the</a:t>
            </a:r>
            <a:r>
              <a:rPr lang="en-US" baseline="0" dirty="0" smtClean="0"/>
              <a:t> new</a:t>
            </a:r>
            <a:r>
              <a:rPr lang="en-US" dirty="0" smtClean="0"/>
              <a:t> node and name it node3.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021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Verify that you bootstrapped the node.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722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the run list for this node by running the </a:t>
            </a:r>
            <a:r>
              <a:rPr lang="en-US" dirty="0" err="1" smtClean="0"/>
              <a:t>iis</a:t>
            </a:r>
            <a:r>
              <a:rPr lang="en-US" dirty="0" smtClean="0"/>
              <a:t>-demo cookbook's default recipe.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088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Apply that run list by logging into that node and running chef-client or remotely administer the node with the 'knife </a:t>
            </a:r>
            <a:r>
              <a:rPr lang="en-US" dirty="0" err="1" smtClean="0"/>
              <a:t>winrm</a:t>
            </a:r>
            <a:r>
              <a:rPr lang="en-US" dirty="0" smtClean="0"/>
              <a:t>' command</a:t>
            </a:r>
            <a:r>
              <a:rPr lang="en-US" baseline="0" dirty="0" smtClean="0"/>
              <a:t> as shown here.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229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Verify that the node serves up the default html page that contains the node's internal IP</a:t>
            </a:r>
            <a:r>
              <a:rPr lang="en-US" baseline="0" dirty="0" smtClean="0"/>
              <a:t> </a:t>
            </a:r>
            <a:r>
              <a:rPr lang="en-US" dirty="0" smtClean="0"/>
              <a:t>address and hostname.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607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0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1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1999" y="11582401"/>
            <a:ext cx="321733" cy="6565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fld id="{81D60167-4931-47E6-BA6A-407CBD079E47}" type="slidenum">
              <a:rPr lang="en-US" sz="2133" smtClean="0"/>
              <a:pPr marL="33866"/>
              <a:t>‹#›</a:t>
            </a:fld>
            <a:endParaRPr lang="en-US" sz="2133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1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2133" dirty="0" smtClean="0"/>
              <a:t>1-</a:t>
            </a:r>
            <a:endParaRPr lang="en-US" sz="2133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646976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499880" y="7502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19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31767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00862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9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2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0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2"/>
            <a:ext cx="14423693" cy="58490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b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3674904" y="7800741"/>
            <a:ext cx="17494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1120567" y="3237375"/>
            <a:ext cx="14417959" cy="5727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739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48900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6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270933"/>
            <a:ext cx="14935200" cy="82757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TBD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06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113748"/>
            <a:ext cx="14423693" cy="60513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50"/>
            <a:ext cx="14422528" cy="566391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4267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3177" y="1335982"/>
            <a:ext cx="412824" cy="571604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24446" y="3538306"/>
            <a:ext cx="14404273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35042" y="4206982"/>
            <a:ext cx="14404273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032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63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23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91712" y="482873"/>
            <a:ext cx="2099769" cy="2099769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2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1" r:id="rId3"/>
    <p:sldLayoutId id="2147483768" r:id="rId4"/>
    <p:sldLayoutId id="2147483782" r:id="rId5"/>
    <p:sldLayoutId id="2147483785" r:id="rId6"/>
    <p:sldLayoutId id="2147483770" r:id="rId7"/>
    <p:sldLayoutId id="2147483774" r:id="rId8"/>
    <p:sldLayoutId id="2147483771" r:id="rId9"/>
    <p:sldLayoutId id="2147483779" r:id="rId10"/>
    <p:sldLayoutId id="2147483767" r:id="rId11"/>
    <p:sldLayoutId id="2147483723" r:id="rId12"/>
    <p:sldLayoutId id="2147483795" r:id="rId13"/>
    <p:sldLayoutId id="2147483801" r:id="rId14"/>
    <p:sldLayoutId id="2147483802" r:id="rId15"/>
    <p:sldLayoutId id="2147483804" r:id="rId16"/>
    <p:sldLayoutId id="2147483805" r:id="rId17"/>
    <p:sldLayoutId id="2147483806" r:id="rId18"/>
    <p:sldLayoutId id="2147483807" r:id="rId19"/>
    <p:sldLayoutId id="2147483808" r:id="rId20"/>
    <p:sldLayoutId id="2147483809" r:id="rId21"/>
    <p:sldLayoutId id="2147483810" r:id="rId22"/>
    <p:sldLayoutId id="2147483811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/>
              <a:t>Managing Multiple Nodes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 smtClean="0"/>
              <a:t>Create another web server and </a:t>
            </a:r>
            <a:r>
              <a:rPr lang="en-US" dirty="0"/>
              <a:t>add it </a:t>
            </a:r>
            <a:r>
              <a:rPr lang="en-US" dirty="0" smtClean="0"/>
              <a:t>as a proxy member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7D868C"/>
                </a:solidFill>
              </a:rPr>
              <a:t>©2015 Chef Software Inc.</a:t>
            </a:r>
          </a:p>
        </p:txBody>
      </p:sp>
    </p:spTree>
    <p:extLst>
      <p:ext uri="{BB962C8B-B14F-4D97-AF65-F5344CB8AC3E}">
        <p14:creationId xmlns:p14="http://schemas.microsoft.com/office/powerpoint/2010/main" val="197575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40527" y="2496327"/>
            <a:ext cx="11846025" cy="8527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Lab: Update the Load Balancer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3" y="3506117"/>
            <a:ext cx="10974132" cy="4037443"/>
          </a:xfrm>
        </p:spPr>
        <p:txBody>
          <a:bodyPr/>
          <a:lstStyle/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the wrapped proxy server cookbook to include the new web node as a member.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Upload that cookbook to the Chef Server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Login to that system and run chef</a:t>
            </a:r>
            <a:r>
              <a:rPr lang="en-US" dirty="0"/>
              <a:t>-</a:t>
            </a:r>
            <a:r>
              <a:rPr lang="en-US" dirty="0" smtClean="0"/>
              <a:t>client</a:t>
            </a:r>
            <a:endParaRPr lang="en-US" dirty="0"/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Verify </a:t>
            </a:r>
            <a:r>
              <a:rPr lang="en-US" dirty="0" smtClean="0"/>
              <a:t>that the load balancer delivers traffic to both web server nodes.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842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node3: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cloud: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local_hostname:  ip-172-31-8-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64.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ec2.internal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local_ipv4: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172.31.8.64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private_ips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172.31.8.64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provider:        ec2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public_hostname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ec2-54-176-64-173.us-west-1.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compute.amazonaws.com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public_ips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54.175.46.48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public_ipv4: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54.175.46.48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Lab: </a:t>
            </a:r>
            <a:r>
              <a:rPr lang="en-US" dirty="0"/>
              <a:t>Capture Node's Public Host Name and IP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knife node show node3 -a cloud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122159" y="5169625"/>
            <a:ext cx="14431939" cy="1398959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82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Lab: Add the Other Web Server to LB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4000" dirty="0" err="1"/>
              <a:t>node.default</a:t>
            </a:r>
            <a:r>
              <a:rPr lang="en-US" sz="4000" dirty="0"/>
              <a:t>['</a:t>
            </a:r>
            <a:r>
              <a:rPr lang="en-US" sz="4000" dirty="0" err="1"/>
              <a:t>iis-lb</a:t>
            </a:r>
            <a:r>
              <a:rPr lang="en-US" sz="4000" dirty="0"/>
              <a:t>']['members'] = [</a:t>
            </a:r>
          </a:p>
          <a:p>
            <a:r>
              <a:rPr lang="en-US" sz="4000" dirty="0"/>
              <a:t>  {</a:t>
            </a:r>
          </a:p>
          <a:p>
            <a:r>
              <a:rPr lang="en-US" sz="4000" dirty="0"/>
              <a:t>    'address' =&gt; 'ec2-52-8-71-11.us-west-1.compute.amazonaws.com',</a:t>
            </a:r>
          </a:p>
          <a:p>
            <a:r>
              <a:rPr lang="en-US" sz="4000" dirty="0"/>
              <a:t>    'weight' =&gt; 100,</a:t>
            </a:r>
          </a:p>
          <a:p>
            <a:r>
              <a:rPr lang="en-US" sz="4000" dirty="0"/>
              <a:t>    'port' =&gt; 80,</a:t>
            </a:r>
          </a:p>
          <a:p>
            <a:r>
              <a:rPr lang="en-US" sz="4000" dirty="0"/>
              <a:t>    '</a:t>
            </a:r>
            <a:r>
              <a:rPr lang="en-US" sz="4000" dirty="0" err="1"/>
              <a:t>ssl_port</a:t>
            </a:r>
            <a:r>
              <a:rPr lang="en-US" sz="4000" dirty="0"/>
              <a:t>' =&gt; 80</a:t>
            </a:r>
          </a:p>
          <a:p>
            <a:r>
              <a:rPr lang="en-US" sz="4000" dirty="0"/>
              <a:t>  </a:t>
            </a:r>
            <a:r>
              <a:rPr lang="en-US" sz="4000" dirty="0" smtClean="0"/>
              <a:t>},</a:t>
            </a:r>
          </a:p>
          <a:p>
            <a:r>
              <a:rPr lang="en-US" sz="4000" dirty="0"/>
              <a:t> </a:t>
            </a:r>
            <a:r>
              <a:rPr lang="en-US" sz="4000" dirty="0" smtClean="0"/>
              <a:t>{</a:t>
            </a:r>
            <a:endParaRPr lang="en-US" sz="4000" dirty="0"/>
          </a:p>
          <a:p>
            <a:r>
              <a:rPr lang="en-US" sz="4000" dirty="0"/>
              <a:t>    'address' =&gt; 'ec2-54-176-64-173.us-west-1.compute.amazonaws.com',</a:t>
            </a:r>
          </a:p>
          <a:p>
            <a:r>
              <a:rPr lang="en-US" sz="4000" dirty="0"/>
              <a:t>    'weight' =&gt; 100,</a:t>
            </a:r>
          </a:p>
          <a:p>
            <a:r>
              <a:rPr lang="en-US" sz="4000" dirty="0"/>
              <a:t>    'port' =&gt; 80,</a:t>
            </a:r>
          </a:p>
          <a:p>
            <a:r>
              <a:rPr lang="en-US" sz="4000" dirty="0"/>
              <a:t>    '</a:t>
            </a:r>
            <a:r>
              <a:rPr lang="en-US" sz="4000" dirty="0" err="1"/>
              <a:t>ssl_port</a:t>
            </a:r>
            <a:r>
              <a:rPr lang="en-US" sz="4000" dirty="0"/>
              <a:t>' =&gt; 80</a:t>
            </a:r>
          </a:p>
          <a:p>
            <a:r>
              <a:rPr lang="en-US" sz="4000" dirty="0"/>
              <a:t>  }</a:t>
            </a:r>
            <a:r>
              <a:rPr lang="en-US" sz="4000" dirty="0" smtClean="0"/>
              <a:t>]</a:t>
            </a:r>
            <a:endParaRPr lang="en-US" sz="4000" dirty="0"/>
          </a:p>
          <a:p>
            <a:endParaRPr lang="en-US" sz="4000" dirty="0"/>
          </a:p>
          <a:p>
            <a:r>
              <a:rPr lang="en-US" sz="4000" dirty="0" err="1"/>
              <a:t>include_recipe</a:t>
            </a:r>
            <a:r>
              <a:rPr lang="en-US" sz="4000" dirty="0"/>
              <a:t> '</a:t>
            </a:r>
            <a:r>
              <a:rPr lang="en-US" sz="4000" dirty="0" err="1"/>
              <a:t>iis-lb</a:t>
            </a:r>
            <a:r>
              <a:rPr lang="en-US" sz="4000" dirty="0"/>
              <a:t>::default'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~/chef-repo/cookbooks/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myiis-lb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/recipes/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default.rb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135042" y="4717337"/>
            <a:ext cx="14404273" cy="226501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26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Update the 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name          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myiis-lb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maintainer       'The Authors'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maintainer_email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you@example.com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license         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all_rights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description      'Installs/Configures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myiis-lb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long_description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'Installs/Configures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myiis-lb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version          '0.2.0'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depends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iis-lb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~/chef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-repo/cookbooks/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myiis-lb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metadata.rb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135042" y="6193868"/>
            <a:ext cx="14404273" cy="62653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91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3017708"/>
            <a:ext cx="14423693" cy="4127368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Resolving cookbook dependencies...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Fetching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myiis-lb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source at 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Fetching cookbook index from https://supermarket.chef.io...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Using build-essential (2.2.3)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Using cpu (0.2.0)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iis-lb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(1.6.6)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myiis-lb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(0.2.0) from source at 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CD and Then Run </a:t>
            </a:r>
            <a:r>
              <a:rPr lang="en-US" dirty="0"/>
              <a:t>berks install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21104" y="1337149"/>
            <a:ext cx="14422528" cy="1469846"/>
          </a:xfrm>
        </p:spPr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cd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~/chef-repo/cookbooks/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myiis-lb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berks install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85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2315963"/>
            <a:ext cx="14423693" cy="3482164"/>
          </a:xfrm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Uploaded build-essential (2.2.3) to: 'https://api.opscode.com:443/organizations/steveessentials2'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Uploaded cpu (0.2.0) to: 'https://api.opscode.com:443/organizations/steveessentials2'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Uploaded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iis-lb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(1.6.6) to: 'https://api.opscode.com:443/organizations/steveessentials2'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Uploaded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myiis-lb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(0.2.0) to: 'https://api.opscode.com:443/organizations/steveessentials2'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Upload the Cookbook to Chef Server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berks upload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84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Starting Chef Client, version 12.3.0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Starting Chef Client, version 12.3.0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Starting Chef Client, version 12.3.0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resolving cookbooks for run list: ["</a:t>
            </a:r>
            <a:r>
              <a:rPr lang="en-US" sz="2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myiis-lb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resolving cookbooks for run list: [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-demo"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Synchronizing Cookbooks: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  - </a:t>
            </a:r>
            <a:r>
              <a:rPr lang="en-US" sz="2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-demo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Compiling Cookbooks...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Synchronizing Cookbooks: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Converging 3 resources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Recipe: </a:t>
            </a:r>
            <a:r>
              <a:rPr lang="en-US" sz="2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-demo: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:server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  - 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build-essential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Converge the Cookbook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knife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winrm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*:* -x USERNAME -P PWD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–</a:t>
            </a:r>
            <a:r>
              <a:rPr lang="en-US" sz="2800" dirty="0"/>
              <a:t>a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ipaddress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"chef-client"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71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5-05-15 at 3.42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637" y="-13735"/>
            <a:ext cx="7906729" cy="4889133"/>
          </a:xfrm>
          <a:prstGeom prst="rect">
            <a:avLst/>
          </a:prstGeom>
        </p:spPr>
      </p:pic>
      <p:pic>
        <p:nvPicPr>
          <p:cNvPr id="8" name="Picture 7" descr="Screen Shot 2015-05-15 at 3.42.4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4" y="4026267"/>
            <a:ext cx="7906729" cy="4889133"/>
          </a:xfrm>
          <a:prstGeom prst="rect">
            <a:avLst/>
          </a:prstGeom>
        </p:spPr>
      </p:pic>
      <p:pic>
        <p:nvPicPr>
          <p:cNvPr id="4" name="Picture 3" descr="Screen Shot 2015-05-15 at 3.49.2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757" y="4026267"/>
            <a:ext cx="7906729" cy="488913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991642" y="3181665"/>
            <a:ext cx="1762543" cy="2470651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147514" y="304800"/>
            <a:ext cx="4027123" cy="2944549"/>
          </a:xfrm>
          <a:prstGeom prst="rect">
            <a:avLst/>
          </a:prstGeom>
        </p:spPr>
        <p:txBody>
          <a:bodyPr/>
          <a:lstStyle>
            <a:lvl1pPr algn="l" defTabSz="121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867" b="1" kern="1200" cap="none" spc="0" baseline="0" dirty="0" smtClean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Lab: Test</a:t>
            </a:r>
            <a:br>
              <a:rPr lang="en-US" dirty="0" smtClean="0"/>
            </a:br>
            <a:r>
              <a:rPr lang="en-US" dirty="0" smtClean="0"/>
              <a:t>the Load Balancer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14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5-05-15 at 3.42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4" y="4026267"/>
            <a:ext cx="7906729" cy="4889133"/>
          </a:xfrm>
          <a:prstGeom prst="rect">
            <a:avLst/>
          </a:prstGeom>
        </p:spPr>
      </p:pic>
      <p:pic>
        <p:nvPicPr>
          <p:cNvPr id="4" name="Picture 3" descr="Screen Shot 2015-05-15 at 3.49.2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757" y="4026267"/>
            <a:ext cx="7906729" cy="4889133"/>
          </a:xfrm>
          <a:prstGeom prst="rect">
            <a:avLst/>
          </a:prstGeom>
        </p:spPr>
      </p:pic>
      <p:pic>
        <p:nvPicPr>
          <p:cNvPr id="2" name="Picture 1" descr="Screen Shot 2015-05-15 at 4.00.5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637" y="-15950"/>
            <a:ext cx="7906729" cy="488913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0264219" y="3295965"/>
            <a:ext cx="2298216" cy="2522483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147514" y="304800"/>
            <a:ext cx="4027123" cy="2944549"/>
          </a:xfrm>
          <a:prstGeom prst="rect">
            <a:avLst/>
          </a:prstGeom>
        </p:spPr>
        <p:txBody>
          <a:bodyPr/>
          <a:lstStyle>
            <a:lvl1pPr algn="l" defTabSz="121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867" b="1" kern="1200" cap="none" spc="0" baseline="0" dirty="0" smtClean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/>
              <a:t>Lab: Test</a:t>
            </a:r>
            <a:br>
              <a:rPr lang="en-US" dirty="0"/>
            </a:br>
            <a:r>
              <a:rPr lang="en-US" dirty="0"/>
              <a:t>the Load Balancer</a:t>
            </a:r>
          </a:p>
        </p:txBody>
      </p:sp>
    </p:spTree>
    <p:extLst>
      <p:ext uri="{BB962C8B-B14F-4D97-AF65-F5344CB8AC3E}">
        <p14:creationId xmlns:p14="http://schemas.microsoft.com/office/powerpoint/2010/main" val="167880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4" y="3505073"/>
            <a:ext cx="10974132" cy="4191205"/>
          </a:xfrm>
        </p:spPr>
        <p:txBody>
          <a:bodyPr>
            <a:normAutofit/>
          </a:bodyPr>
          <a:lstStyle/>
          <a:p>
            <a:r>
              <a:rPr lang="en-US" dirty="0" smtClean="0"/>
              <a:t>What is the process to setup a third web node? </a:t>
            </a:r>
          </a:p>
          <a:p>
            <a:endParaRPr lang="en-US" dirty="0" smtClean="0"/>
          </a:p>
          <a:p>
            <a:r>
              <a:rPr lang="en-US" dirty="0" smtClean="0"/>
              <a:t>What is the process for removing a web node?</a:t>
            </a:r>
          </a:p>
          <a:p>
            <a:endParaRPr lang="en-US" dirty="0"/>
          </a:p>
          <a:p>
            <a:r>
              <a:rPr lang="en-US" dirty="0" smtClean="0"/>
              <a:t>What is the most manual part of the process?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46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965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module, you should be able to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Bootstrap, update the </a:t>
            </a:r>
            <a:r>
              <a:rPr lang="en-US" dirty="0" err="1" smtClean="0"/>
              <a:t>run_list</a:t>
            </a:r>
            <a:r>
              <a:rPr lang="en-US" dirty="0" smtClean="0"/>
              <a:t>, and run chef-client on a node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Append values to an attribute within a recipe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Version a cookbook and upload it to the Chef Server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44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you answer?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69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85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User Traffic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96503"/>
            <a:ext cx="7921162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marL="309025" lvl="1"/>
            <a:r>
              <a:rPr lang="en-US" dirty="0" smtClean="0"/>
              <a:t>You already configured the load balancer and one web server node.</a:t>
            </a:r>
          </a:p>
          <a:p>
            <a:pPr marL="309025" lvl="1"/>
            <a:endParaRPr lang="en-US" dirty="0"/>
          </a:p>
          <a:p>
            <a:pPr marL="309025" lvl="1"/>
            <a:r>
              <a:rPr lang="en-US" dirty="0" smtClean="0"/>
              <a:t>In this module you'll add another node to the load balancer's list of web server's it is serving.</a:t>
            </a:r>
          </a:p>
          <a:p>
            <a:pPr marL="309025" lvl="1"/>
            <a:endParaRPr lang="en-US" dirty="0"/>
          </a:p>
          <a:p>
            <a:pPr marL="309025" lvl="1"/>
            <a:endParaRPr lang="en-US" dirty="0" smtClean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 bwMode="white">
          <a:xfrm>
            <a:off x="9250517" y="6114993"/>
            <a:ext cx="2254667" cy="898330"/>
          </a:xfrm>
          <a:prstGeom prst="rect">
            <a:avLst/>
          </a:prstGeom>
        </p:spPr>
        <p:txBody>
          <a:bodyPr vert="horz" wrap="square" lIns="0" tIns="0" rIns="0" bIns="0" rtlCol="0">
            <a:normAutofit fontScale="77500" lnSpcReduction="20000"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400" dirty="0" smtClean="0"/>
              <a:t>Load Balancer</a:t>
            </a:r>
            <a:r>
              <a:rPr lang="en-US" sz="3400" b="1" dirty="0" smtClean="0"/>
              <a:t/>
            </a:r>
            <a:br>
              <a:rPr lang="en-US" sz="3400" b="1" dirty="0" smtClean="0"/>
            </a:br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1285728" y="4262849"/>
            <a:ext cx="1371600" cy="56430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://www.clipartpal.com/_thumbs/pd/computer/hardware/server_123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1982" y="4514441"/>
            <a:ext cx="1321013" cy="133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11285728" y="5318545"/>
            <a:ext cx="1371600" cy="530255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 txBox="1">
            <a:spLocks/>
          </p:cNvSpPr>
          <p:nvPr/>
        </p:nvSpPr>
        <p:spPr bwMode="white">
          <a:xfrm>
            <a:off x="12672135" y="4728040"/>
            <a:ext cx="3169739" cy="393339"/>
          </a:xfrm>
          <a:prstGeom prst="rect">
            <a:avLst/>
          </a:prstGeom>
        </p:spPr>
        <p:txBody>
          <a:bodyPr vert="horz" wrap="square" lIns="0" tIns="0" rIns="0" bIns="0" rtlCol="0">
            <a:normAutofit fontScale="92500"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smtClean="0"/>
              <a:t>Web </a:t>
            </a:r>
            <a:r>
              <a:rPr lang="en-US" sz="2600" dirty="0" smtClean="0"/>
              <a:t>Server (Existing)</a:t>
            </a:r>
            <a:endParaRPr lang="en-US" sz="2600" dirty="0"/>
          </a:p>
          <a:p>
            <a:pPr algn="ctr"/>
            <a:endParaRPr lang="en-US" sz="2667" dirty="0"/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 bwMode="white">
          <a:xfrm>
            <a:off x="12217400" y="7255010"/>
            <a:ext cx="3682134" cy="46486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smtClean="0"/>
              <a:t>Web </a:t>
            </a:r>
            <a:r>
              <a:rPr lang="en-US" sz="2400" b="1" dirty="0" smtClean="0"/>
              <a:t>Server (New) </a:t>
            </a:r>
            <a:endParaRPr lang="en-US" sz="2400" b="1" dirty="0"/>
          </a:p>
          <a:p>
            <a:pPr algn="ctr"/>
            <a:endParaRPr lang="en-US" sz="2667" dirty="0"/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0147007" y="3790179"/>
            <a:ext cx="0" cy="598466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Cloud 12"/>
          <p:cNvSpPr/>
          <p:nvPr/>
        </p:nvSpPr>
        <p:spPr bwMode="auto">
          <a:xfrm>
            <a:off x="8858291" y="2251905"/>
            <a:ext cx="2343778" cy="1368333"/>
          </a:xfrm>
          <a:prstGeom prst="cloud">
            <a:avLst/>
          </a:prstGeom>
          <a:solidFill>
            <a:schemeClr val="bg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r" defTabSz="914099"/>
            <a:r>
              <a:rPr lang="en-US" sz="2400" dirty="0" smtClean="0">
                <a:solidFill>
                  <a:schemeClr val="tx1"/>
                </a:solidFill>
              </a:rPr>
              <a:t>Internet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9029" y="3146707"/>
            <a:ext cx="1636811" cy="17451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859" y="5548037"/>
            <a:ext cx="1636811" cy="174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0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Lab: Another Web Node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Bootstrap a new node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Update the run list of the new node to include the </a:t>
            </a:r>
            <a:r>
              <a:rPr lang="en-US" dirty="0" smtClean="0"/>
              <a:t>web server </a:t>
            </a:r>
            <a:r>
              <a:rPr lang="en-US" dirty="0"/>
              <a:t>cookbook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Login to that system and run chef-client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Verify that </a:t>
            </a:r>
            <a:r>
              <a:rPr lang="en-US" dirty="0" smtClean="0"/>
              <a:t>the node's web server is functional 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4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Connecting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to ec2-54-210-86-164.compute-1.amazonaws.com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Starting first Chef Client run...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Starting Chef Client, version 12.3.0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resolving cookbooks for run list: []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Synchronizing Cookbooks: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Compiling Cookbooks...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[2015-09-16T17:36:14+00:00] WARN: Node node3 has an empty run list.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Converging 0 resources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Running handlers: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Running handlers complete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Chef Client finished, 0/0 resources updated 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Bootstrap the New Node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$ knife 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bootstrap windows </a:t>
            </a:r>
            <a:r>
              <a:rPr lang="en-US" sz="3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winrm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FQDN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-x USER -P 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PWD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-N 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node3</a:t>
            </a:r>
            <a:endParaRPr lang="en-US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3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SzTx/>
              <a:defRPr/>
            </a:pPr>
            <a:r>
              <a:rPr lang="en-US" dirty="0"/>
              <a:t>Node Name:   </a:t>
            </a:r>
            <a:r>
              <a:rPr lang="en-US" dirty="0" smtClean="0"/>
              <a:t>node3</a:t>
            </a:r>
            <a:endParaRPr lang="en-US" dirty="0"/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SzTx/>
              <a:defRPr/>
            </a:pPr>
            <a:r>
              <a:rPr lang="en-US" dirty="0"/>
              <a:t>Environment: _default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SzTx/>
              <a:defRPr/>
            </a:pPr>
            <a:r>
              <a:rPr lang="en-US" dirty="0"/>
              <a:t>FQDN:        WIN-F9R1IJ8VE59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SzTx/>
              <a:defRPr/>
            </a:pPr>
            <a:r>
              <a:rPr lang="en-US" dirty="0"/>
              <a:t>IP:          52.90.82.67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SzTx/>
              <a:defRPr/>
            </a:pPr>
            <a:r>
              <a:rPr lang="en-US" dirty="0"/>
              <a:t>Run List: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SzTx/>
              <a:defRPr/>
            </a:pPr>
            <a:r>
              <a:rPr lang="en-US" dirty="0"/>
              <a:t>Roles: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SzTx/>
              <a:defRPr/>
            </a:pPr>
            <a:r>
              <a:rPr lang="en-US" dirty="0"/>
              <a:t>Recipes: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SzTx/>
              <a:defRPr/>
            </a:pPr>
            <a:r>
              <a:rPr lang="en-US" dirty="0"/>
              <a:t>Platform:    windows 6.3.9600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SzTx/>
              <a:defRPr/>
            </a:pPr>
            <a:r>
              <a:rPr lang="en-US" dirty="0"/>
              <a:t>Tags: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</a:t>
            </a:r>
            <a:r>
              <a:rPr lang="en-US" dirty="0" smtClean="0"/>
              <a:t>Verify the </a:t>
            </a:r>
            <a:r>
              <a:rPr lang="en-US" dirty="0"/>
              <a:t>New Node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knife node show node3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22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node3: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run_list: recipe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-demo]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</a:t>
            </a:r>
            <a:r>
              <a:rPr lang="en-US" dirty="0" smtClean="0"/>
              <a:t>Set the Run List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knife node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run_list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add node3 "recipe[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-demo]"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67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Starting Chef Client, version 12.3.0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Starting Chef Client, version 12.3.0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Starting Chef Client, version 12.3.0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resolving cookbooks for run list: [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-demo"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resolving cookbooks for run list: [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-demo"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Synchronizing Cookbooks: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resolving cookbooks for run list: ["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myiis-lb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Synchronizing Cookbooks: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  -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-demo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Compiling Cookbooks...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Converging 3 resources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Recipe: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-demo: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server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70933"/>
            <a:ext cx="14935200" cy="827577"/>
          </a:xfrm>
        </p:spPr>
        <p:txBody>
          <a:bodyPr/>
          <a:lstStyle/>
          <a:p>
            <a:r>
              <a:rPr lang="en-US" dirty="0" smtClean="0"/>
              <a:t>Lab: Converge the Run List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 smtClean="0"/>
              <a:t>$ knife </a:t>
            </a:r>
            <a:r>
              <a:rPr lang="en-US" sz="2800" dirty="0" err="1" smtClean="0"/>
              <a:t>winrm</a:t>
            </a:r>
            <a:r>
              <a:rPr lang="en-US" sz="2800" dirty="0" smtClean="0"/>
              <a:t> *:* -x USERNAME -P PWD </a:t>
            </a:r>
            <a:r>
              <a:rPr lang="en-US" sz="2800" dirty="0" smtClean="0"/>
              <a:t>–</a:t>
            </a:r>
            <a:r>
              <a:rPr lang="en-US" sz="2800" dirty="0"/>
              <a:t>a</a:t>
            </a:r>
            <a:r>
              <a:rPr lang="en-US" sz="2800" dirty="0" smtClean="0"/>
              <a:t> </a:t>
            </a:r>
            <a:r>
              <a:rPr lang="en-US" sz="2800" dirty="0" err="1" smtClean="0"/>
              <a:t>ipaddress</a:t>
            </a:r>
            <a:r>
              <a:rPr lang="en-US" sz="2800" dirty="0" smtClean="0"/>
              <a:t> "chef-client"</a:t>
            </a:r>
            <a:endParaRPr lang="en-US" sz="2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75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609600" y="270933"/>
            <a:ext cx="14935200" cy="827577"/>
          </a:xfrm>
        </p:spPr>
        <p:txBody>
          <a:bodyPr/>
          <a:lstStyle/>
          <a:p>
            <a:r>
              <a:rPr lang="en-US" dirty="0" smtClean="0"/>
              <a:t>Verify that the New Node Serves the Page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018" y="2721935"/>
            <a:ext cx="10829964" cy="438460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1980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6921749B-AEB7-461B-845F-603CABD25259}">
  <ds:schemaRefs>
    <ds:schemaRef ds:uri="http://schemas.microsoft.com/office/2006/metadata/properties"/>
    <ds:schemaRef ds:uri="7bb5d761-a2ea-4873-95f7-7a6658fb3ef0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16694</TotalTime>
  <Words>2403</Words>
  <Application>Microsoft Macintosh PowerPoint</Application>
  <PresentationFormat>Custom</PresentationFormat>
  <Paragraphs>256</Paragraphs>
  <Slides>21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ChefDk3.2Template</vt:lpstr>
      <vt:lpstr>Managing Multiple Nodes</vt:lpstr>
      <vt:lpstr>Objectives</vt:lpstr>
      <vt:lpstr>Managing User Traffic</vt:lpstr>
      <vt:lpstr>Lab: Another Web Node</vt:lpstr>
      <vt:lpstr>Lab: Bootstrap the New Node</vt:lpstr>
      <vt:lpstr>Lab: Verify the New Node</vt:lpstr>
      <vt:lpstr>Lab: Set the Run List</vt:lpstr>
      <vt:lpstr>Lab: Converge the Run List </vt:lpstr>
      <vt:lpstr>Verify that the New Node Serves the Page</vt:lpstr>
      <vt:lpstr>Lab: Update the Load Balancer</vt:lpstr>
      <vt:lpstr>Lab: Capture Node's Public Host Name and IP</vt:lpstr>
      <vt:lpstr>Lab: Add the Other Web Server to LB </vt:lpstr>
      <vt:lpstr>Lab: Update the Version</vt:lpstr>
      <vt:lpstr>Lab: CD and Then Run berks install</vt:lpstr>
      <vt:lpstr>Lab: Upload the Cookbook to Chef Server</vt:lpstr>
      <vt:lpstr>Lab: Converge the Cookbook </vt:lpstr>
      <vt:lpstr>PowerPoint Presentation</vt:lpstr>
      <vt:lpstr>PowerPoint Presentation</vt:lpstr>
      <vt:lpstr>Discussion</vt:lpstr>
      <vt:lpstr>Q&amp;A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creator>sdelfante@chef.io</dc:creator>
  <cp:lastModifiedBy>Bakh Inamov</cp:lastModifiedBy>
  <cp:revision>2015</cp:revision>
  <cp:lastPrinted>2015-02-07T23:49:10Z</cp:lastPrinted>
  <dcterms:created xsi:type="dcterms:W3CDTF">2012-09-13T17:36:07Z</dcterms:created>
  <dcterms:modified xsi:type="dcterms:W3CDTF">2015-12-23T23:29:41Z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